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56" r:id="rId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58" autoAdjust="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285720" y="1928802"/>
            <a:ext cx="2643206" cy="2071702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-2"/>
          <a:ext cx="9144002" cy="80549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489"/>
                <a:gridCol w="3286148"/>
                <a:gridCol w="3000365"/>
              </a:tblGrid>
              <a:tr h="483812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cap="none" spc="0" dirty="0" smtClean="0">
                        <a:ln w="10160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38100" dist="32000" dir="5400000" algn="tl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11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Управление образования Администрации</a:t>
                      </a:r>
                      <a:r>
                        <a:rPr lang="ru-RU" sz="1100" b="1" cap="all" spc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Катав-Ивановского муниципального района</a:t>
                      </a:r>
                      <a:endParaRPr lang="ru-RU" sz="11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algn="r"/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«Для меня не важно, на чьей стороне сила, важно то, на чьей стороне право»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200" i="1" dirty="0" smtClean="0">
                          <a:latin typeface="Book Antiqua" pitchFamily="18" charset="0"/>
                        </a:rPr>
                        <a:t>Виктор Мари Гюго</a:t>
                      </a:r>
                    </a:p>
                    <a:p>
                      <a:pPr algn="ctr">
                        <a:buFontTx/>
                        <a:buChar char="-"/>
                      </a:pPr>
                      <a:endParaRPr lang="ru-RU" sz="1200" i="1" dirty="0" smtClean="0">
                        <a:latin typeface="Book Antiqua" pitchFamily="18" charset="0"/>
                      </a:endParaRPr>
                    </a:p>
                    <a:p>
                      <a:pPr algn="ctr">
                        <a:buFontTx/>
                        <a:buNone/>
                      </a:pPr>
                      <a:endParaRPr lang="ru-RU" sz="1600" b="1" dirty="0" smtClean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300" b="0" i="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Monotype Corsiva" pitchFamily="66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300" b="0" i="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Monotype Corsiva" pitchFamily="66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Едва на свете появился</a:t>
                      </a:r>
                      <a:b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</a:b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И приоткрыл свои глаза,</a:t>
                      </a:r>
                      <a:b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</a:b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Немного миру подивился -</a:t>
                      </a:r>
                      <a:b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</a:b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Ты получил свои права:</a:t>
                      </a:r>
                    </a:p>
                    <a:p>
                      <a:pPr algn="ctr"/>
                      <a:endParaRPr lang="ru-RU" sz="1400" b="1" i="0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на счастье и улыбки,</a:t>
                      </a:r>
                      <a:b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</a:b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на новый светлый день,</a:t>
                      </a:r>
                      <a:b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</a:b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на глупости, ошибки,</a:t>
                      </a:r>
                      <a:b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</a:b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на озорных друзей.</a:t>
                      </a:r>
                    </a:p>
                    <a:p>
                      <a:pPr algn="ctr"/>
                      <a:endParaRPr lang="ru-RU" sz="1400" b="1" i="0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на игры и желанья,</a:t>
                      </a: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на знание и смех,</a:t>
                      </a: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на то, чтоб быть ребенком</a:t>
                      </a: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И отличаться ото всех.</a:t>
                      </a:r>
                    </a:p>
                    <a:p>
                      <a:pPr algn="ctr"/>
                      <a:endParaRPr lang="ru-RU" sz="1400" b="1" i="0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на улице гулять,</a:t>
                      </a:r>
                      <a:b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</a:b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с ровесником играть,</a:t>
                      </a: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лечиться, заболев,</a:t>
                      </a:r>
                      <a:b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</a:b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Права заботиться о всех.</a:t>
                      </a:r>
                    </a:p>
                    <a:p>
                      <a:pPr algn="ctr"/>
                      <a:endParaRPr lang="ru-RU" sz="1400" b="1" i="0" kern="1200" dirty="0" smtClean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Но есть один большой урок -</a:t>
                      </a: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Во всех правах и смыслах их -</a:t>
                      </a: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Ты должен быть самим собой</a:t>
                      </a:r>
                    </a:p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И уважать права других!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algn="ctr"/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Основные</a:t>
                      </a:r>
                      <a:r>
                        <a:rPr lang="ru-RU" sz="1200" b="1" cap="all" spc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 международные документы</a:t>
                      </a:r>
                    </a:p>
                    <a:p>
                      <a:pPr algn="ctr"/>
                      <a:endParaRPr lang="ru-RU" sz="1200" b="1" cap="none" spc="0" baseline="0" dirty="0" smtClean="0">
                        <a:ln w="10541" cmpd="sng">
                          <a:solidFill>
                            <a:srgbClr val="7D7D7D">
                              <a:tint val="100000"/>
                              <a:shade val="100000"/>
                              <a:satMod val="110000"/>
                            </a:srgb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Всеобщая декларация прав человека</a:t>
                      </a: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Декларация прав ребенка</a:t>
                      </a: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Конвенция ООН о правах ребенка</a:t>
                      </a: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Всемирная декларация об обеспечении выживания, защиты и развития детей.</a:t>
                      </a:r>
                    </a:p>
                    <a:p>
                      <a:pPr marL="180975" indent="0" algn="l"/>
                      <a:endParaRPr lang="ru-RU" sz="1200" b="1" cap="none" spc="0" baseline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tx1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  <a:latin typeface="Book Antiqua" pitchFamily="18" charset="0"/>
                      </a:endParaRPr>
                    </a:p>
                    <a:p>
                      <a:pPr marL="1809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нормативные</a:t>
                      </a:r>
                      <a:r>
                        <a:rPr lang="ru-RU" sz="1200" b="1" cap="all" spc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документы федерального уровня</a:t>
                      </a:r>
                    </a:p>
                    <a:p>
                      <a:pPr marL="1809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none" spc="0" baseline="0" dirty="0" smtClean="0">
                        <a:ln w="10541" cmpd="sng">
                          <a:solidFill>
                            <a:srgbClr val="7D7D7D">
                              <a:tint val="100000"/>
                              <a:shade val="100000"/>
                              <a:satMod val="110000"/>
                            </a:srgb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Конституция РФ</a:t>
                      </a: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Гражданский кодекс</a:t>
                      </a: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Семейный кодекс РФ</a:t>
                      </a: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Федеральный закон «Об основных гарантиях прав ребенка в РФ»</a:t>
                      </a: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Закон «Об образовании»</a:t>
                      </a:r>
                    </a:p>
                    <a:p>
                      <a:pPr marL="180975" indent="0" algn="l">
                        <a:buFont typeface="Wingdings" pitchFamily="2" charset="2"/>
                        <a:buChar char="Ø"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Типовое положение о дошкольном образовательном учреждении</a:t>
                      </a:r>
                    </a:p>
                    <a:p>
                      <a:pPr marL="180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1809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Рег</a:t>
                      </a:r>
                      <a:r>
                        <a:rPr lang="ru-RU" sz="1200" b="1" cap="all" spc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иональные нормативные акты по вопросам охраны прав ребенка</a:t>
                      </a:r>
                    </a:p>
                    <a:p>
                      <a:pPr marL="1809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baseline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180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Законы, принятые законодательными органами РБ (закон РБ «Об охране семьи, материнства, отцовства, детства в РБ»)</a:t>
                      </a:r>
                    </a:p>
                    <a:p>
                      <a:pPr marL="180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200" b="0" cap="none" spc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Book Antiqua" pitchFamily="18" charset="0"/>
                        </a:rPr>
                        <a:t>Постановления (распоряжения) органов исполнительной власти.</a:t>
                      </a:r>
                    </a:p>
                  </a:txBody>
                  <a:tcPr marL="0" marR="0" marT="0" marB="0"/>
                </a:tc>
              </a:tr>
              <a:tr h="2019879">
                <a:tc vMerge="1">
                  <a:txBody>
                    <a:bodyPr/>
                    <a:lstStyle/>
                    <a:p>
                      <a:pPr algn="ctr"/>
                      <a:endParaRPr lang="ru-RU" sz="12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28597" y="2143116"/>
            <a:ext cx="228601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Book Antiqua" pitchFamily="18" charset="0"/>
              </a:rPr>
              <a:t>В ноябре проводятся дни правовой помощи детям </a:t>
            </a:r>
            <a:endParaRPr lang="ru-RU" sz="24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Book Antiqua" pitchFamily="18" charset="0"/>
            </a:endParaRPr>
          </a:p>
        </p:txBody>
      </p:sp>
      <p:pic>
        <p:nvPicPr>
          <p:cNvPr id="7" name="Рисунок 6" descr="2-Книжк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143380"/>
            <a:ext cx="2214554" cy="2500330"/>
          </a:xfrm>
          <a:prstGeom prst="rect">
            <a:avLst/>
          </a:prstGeom>
        </p:spPr>
      </p:pic>
      <p:pic>
        <p:nvPicPr>
          <p:cNvPr id="8" name="Рисунок 7" descr="1618960884_3-phonoteka_org-p-fon-travka-i-nebo-dlya-detei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5643578"/>
            <a:ext cx="2786082" cy="1214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407" y="-1"/>
          <a:ext cx="9072592" cy="8692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1752"/>
                <a:gridCol w="2975420"/>
                <a:gridCol w="2975420"/>
              </a:tblGrid>
              <a:tr h="16430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Каждый ребенок имеет право</a:t>
                      </a:r>
                      <a:endParaRPr lang="en-US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на полезное и качественное питание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Все дети независимо от пола цвета, кожи, языка, религии и пола имеет равные права</a:t>
                      </a:r>
                    </a:p>
                    <a:p>
                      <a:endParaRPr lang="ru-RU" sz="1400" dirty="0">
                        <a:solidFill>
                          <a:srgbClr val="0070C0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361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Каждый </a:t>
                      </a:r>
                    </a:p>
                    <a:p>
                      <a:pPr marL="0" marR="0" indent="361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ребенок</a:t>
                      </a:r>
                    </a:p>
                    <a:p>
                      <a:pPr marL="0" marR="0" indent="361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имеет</a:t>
                      </a:r>
                    </a:p>
                    <a:p>
                      <a:pPr marL="0" marR="0" indent="361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право</a:t>
                      </a:r>
                    </a:p>
                    <a:p>
                      <a:pPr marL="0" marR="0" indent="361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на </a:t>
                      </a:r>
                    </a:p>
                    <a:p>
                      <a:pPr marL="0" marR="0" indent="361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образование</a:t>
                      </a:r>
                    </a:p>
                    <a:p>
                      <a:pPr algn="l"/>
                      <a:endParaRPr lang="ru-RU" sz="1400" dirty="0">
                        <a:solidFill>
                          <a:srgbClr val="FF0000"/>
                        </a:solidFill>
                        <a:latin typeface="Book Antiqua" pitchFamily="18" charset="0"/>
                      </a:endParaRPr>
                    </a:p>
                  </a:txBody>
                  <a:tcPr marL="0" marR="0" marT="0" marB="0"/>
                </a:tc>
              </a:tr>
              <a:tr h="16430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Каждый ребенок имеет право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на отдых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algn="ctr"/>
                      <a:endParaRPr lang="ru-RU" sz="12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algn="ctr"/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Каждый ребенок имеет </a:t>
                      </a:r>
                    </a:p>
                    <a:p>
                      <a:pPr algn="ctr"/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право</a:t>
                      </a:r>
                      <a:r>
                        <a:rPr lang="ru-RU" sz="1200" b="1" cap="all" spc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</a:t>
                      </a: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на</a:t>
                      </a:r>
                      <a:r>
                        <a:rPr lang="ru-RU" sz="1200" b="1" u="none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жизнь</a:t>
                      </a:r>
                      <a:endParaRPr lang="ru-RU" sz="1200" b="1" u="none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algn="ctr"/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indent="1162050" algn="ctr">
                        <a:tabLst>
                          <a:tab pos="1619250" algn="l"/>
                        </a:tabLst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Каждый ребенок </a:t>
                      </a:r>
                    </a:p>
                    <a:p>
                      <a:pPr marL="0" indent="1162050" algn="ctr"/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имеет право</a:t>
                      </a:r>
                      <a:endParaRPr lang="en-US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indent="1162050" algn="ctr"/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 на защиту </a:t>
                      </a:r>
                    </a:p>
                    <a:p>
                      <a:pPr marL="0" indent="1162050" algn="ctr"/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от физического </a:t>
                      </a:r>
                    </a:p>
                    <a:p>
                      <a:pPr marL="0" indent="1162050" algn="ctr"/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и психического </a:t>
                      </a:r>
                    </a:p>
                    <a:p>
                      <a:pPr marL="0" indent="1162050" algn="ctr"/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насилия</a:t>
                      </a:r>
                    </a:p>
                    <a:p>
                      <a:endParaRPr lang="ru-RU" dirty="0">
                        <a:solidFill>
                          <a:srgbClr val="FF0000"/>
                        </a:solidFill>
                        <a:latin typeface="Book Antiqua" pitchFamily="18" charset="0"/>
                      </a:endParaRPr>
                    </a:p>
                  </a:txBody>
                  <a:tcPr marL="0" marR="0" marT="0" marB="0"/>
                </a:tc>
              </a:tr>
              <a:tr h="15716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kern="1200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kern="1200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kern="1200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kern="1200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kern="1200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kern="1200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kern="1200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  <a:ea typeface="+mn-ea"/>
                          <a:cs typeface="+mn-cs"/>
                        </a:rPr>
                        <a:t>Каждый ребенок имеет право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  <a:ea typeface="+mn-ea"/>
                          <a:cs typeface="+mn-cs"/>
                        </a:rPr>
                        <a:t>на досуг</a:t>
                      </a:r>
                    </a:p>
                    <a:p>
                      <a:pPr algn="ctr"/>
                      <a:endParaRPr lang="ru-RU" sz="12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Каждый ребенок имеет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право на заботу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со стороны взрослых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Каждый ребенок имеет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Право на медицинскую помощь</a:t>
                      </a:r>
                    </a:p>
                    <a:p>
                      <a:pPr algn="ctr"/>
                      <a:endParaRPr lang="ru-RU" sz="12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Дети-инвалиды имеют право на заботу об их физическом и психическом состоянии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1809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Каждый ребенок </a:t>
                      </a:r>
                    </a:p>
                    <a:p>
                      <a:pPr marL="1809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имеет право </a:t>
                      </a:r>
                      <a:endParaRPr lang="en-US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  <a:p>
                      <a:pPr marL="1809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на сохранение </a:t>
                      </a:r>
                    </a:p>
                    <a:p>
                      <a:pPr marL="1809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Book Antiqua" pitchFamily="18" charset="0"/>
                        </a:rPr>
                        <a:t>семейных связей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Book Antiqua" pitchFamily="18" charset="0"/>
                      </a:endParaRPr>
                    </a:p>
                  </a:txBody>
                  <a:tcPr marL="0" marR="0" marT="0" marB="0"/>
                </a:tc>
              </a:tr>
              <a:tr h="865842">
                <a:tc>
                  <a:txBody>
                    <a:bodyPr/>
                    <a:lstStyle/>
                    <a:p>
                      <a:pPr algn="ctr"/>
                      <a:endParaRPr lang="ru-RU" sz="12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0" marR="0" marT="0" marB="0"/>
                </a:tc>
              </a:tr>
              <a:tr h="1428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1200" b="1" dirty="0" smtClean="0">
                        <a:solidFill>
                          <a:srgbClr val="0070C0"/>
                        </a:solidFill>
                        <a:latin typeface="Monotype Corsiva" pitchFamily="66" charset="0"/>
                      </a:endParaRPr>
                    </a:p>
                    <a:p>
                      <a:pPr algn="ctr">
                        <a:buNone/>
                      </a:pPr>
                      <a:endParaRPr lang="ru-RU" sz="1200" b="1" dirty="0" smtClean="0">
                        <a:solidFill>
                          <a:srgbClr val="0070C0"/>
                        </a:solidFill>
                        <a:latin typeface="Monotype Corsiva" pitchFamily="66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2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70C0"/>
                        </a:solidFill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14" name="Рисунок 13" descr="pitan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714356"/>
            <a:ext cx="2024050" cy="1518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1603418180_1725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2714620"/>
            <a:ext cx="2017470" cy="2007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igr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5214951"/>
            <a:ext cx="1518530" cy="1643049"/>
          </a:xfrm>
          <a:prstGeom prst="rect">
            <a:avLst/>
          </a:prstGeom>
        </p:spPr>
      </p:pic>
      <p:pic>
        <p:nvPicPr>
          <p:cNvPr id="17" name="Рисунок 16" descr="inclusive-kid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785794"/>
            <a:ext cx="2698216" cy="822956"/>
          </a:xfrm>
          <a:prstGeom prst="rect">
            <a:avLst/>
          </a:prstGeom>
        </p:spPr>
      </p:pic>
      <p:pic>
        <p:nvPicPr>
          <p:cNvPr id="18" name="Рисунок 17" descr="лето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7554" y="2285992"/>
            <a:ext cx="2286015" cy="1285884"/>
          </a:xfrm>
          <a:prstGeom prst="rect">
            <a:avLst/>
          </a:prstGeom>
        </p:spPr>
      </p:pic>
      <p:pic>
        <p:nvPicPr>
          <p:cNvPr id="19" name="Рисунок 18" descr="shutterstock_1038541732-1-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00430" y="4214818"/>
            <a:ext cx="2161327" cy="1088831"/>
          </a:xfrm>
          <a:prstGeom prst="rect">
            <a:avLst/>
          </a:prstGeom>
        </p:spPr>
      </p:pic>
      <p:pic>
        <p:nvPicPr>
          <p:cNvPr id="20" name="Рисунок 19" descr="medosmotr-sad-shkol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57620" y="5643578"/>
            <a:ext cx="1643042" cy="1088515"/>
          </a:xfrm>
          <a:prstGeom prst="rect">
            <a:avLst/>
          </a:prstGeom>
        </p:spPr>
      </p:pic>
      <p:pic>
        <p:nvPicPr>
          <p:cNvPr id="21" name="Рисунок 20" descr="4495a167db0ff37cb653003e56e6002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58148" y="142852"/>
            <a:ext cx="1056563" cy="1357322"/>
          </a:xfrm>
          <a:prstGeom prst="rect">
            <a:avLst/>
          </a:prstGeom>
        </p:spPr>
      </p:pic>
      <p:pic>
        <p:nvPicPr>
          <p:cNvPr id="22" name="Рисунок 21" descr="sm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57950" y="2071678"/>
            <a:ext cx="1172889" cy="1488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1619487214_15-phonoteka_org-p-fon-dlya-prezentatsii-deti-s-ovz-15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58016" y="4000504"/>
            <a:ext cx="1707307" cy="1601724"/>
          </a:xfrm>
          <a:prstGeom prst="rect">
            <a:avLst/>
          </a:prstGeom>
        </p:spPr>
      </p:pic>
      <p:pic>
        <p:nvPicPr>
          <p:cNvPr id="24" name="Рисунок 23" descr="rasporyadok-dnya-rebyonok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286512" y="5929330"/>
            <a:ext cx="1295819" cy="928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</TotalTime>
  <Words>237</Words>
  <Application>Microsoft Office PowerPoint</Application>
  <PresentationFormat>Экран (4:3)</PresentationFormat>
  <Paragraphs>110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katlvk</cp:lastModifiedBy>
  <cp:revision>37</cp:revision>
  <dcterms:modified xsi:type="dcterms:W3CDTF">2021-11-19T04:36:22Z</dcterms:modified>
</cp:coreProperties>
</file>